
<file path=[Content_Types].xml><?xml version="1.0" encoding="utf-8"?>
<Types xmlns="http://schemas.openxmlformats.org/package/2006/content-types"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6" r:id="rId2"/>
    <p:sldId id="335" r:id="rId3"/>
    <p:sldId id="361" r:id="rId4"/>
    <p:sldId id="269" r:id="rId5"/>
    <p:sldId id="284" r:id="rId6"/>
    <p:sldId id="343" r:id="rId7"/>
    <p:sldId id="368" r:id="rId8"/>
    <p:sldId id="354" r:id="rId9"/>
    <p:sldId id="326" r:id="rId10"/>
    <p:sldId id="275" r:id="rId11"/>
    <p:sldId id="274" r:id="rId12"/>
    <p:sldId id="279" r:id="rId13"/>
    <p:sldId id="345" r:id="rId14"/>
    <p:sldId id="356" r:id="rId15"/>
    <p:sldId id="365" r:id="rId16"/>
    <p:sldId id="283" r:id="rId17"/>
    <p:sldId id="278" r:id="rId18"/>
    <p:sldId id="358" r:id="rId19"/>
    <p:sldId id="273" r:id="rId20"/>
    <p:sldId id="272" r:id="rId21"/>
    <p:sldId id="357" r:id="rId22"/>
    <p:sldId id="371" r:id="rId23"/>
    <p:sldId id="271" r:id="rId24"/>
    <p:sldId id="366" r:id="rId25"/>
    <p:sldId id="318" r:id="rId26"/>
    <p:sldId id="369" r:id="rId27"/>
    <p:sldId id="373" r:id="rId28"/>
    <p:sldId id="372" r:id="rId29"/>
    <p:sldId id="350" r:id="rId3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satOff val="1848"/>
              <a:lumOff val="-15262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0" cap="flat">
              <a:noFill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0" cap="flat">
              <a:noFill/>
              <a:miter lim="400000"/>
            </a:ln>
          </a:insideH>
          <a:insideV>
            <a:ln w="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BEBEB"/>
          </a:solidFill>
        </a:fill>
      </a:tcStyle>
    </a:band2H>
    <a:firstCo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98" autoAdjust="0"/>
    <p:restoredTop sz="86395" autoAdjust="0"/>
  </p:normalViewPr>
  <p:slideViewPr>
    <p:cSldViewPr snapToGrid="0" snapToObjects="1">
      <p:cViewPr varScale="1">
        <p:scale>
          <a:sx n="77" d="100"/>
          <a:sy n="77" d="100"/>
        </p:scale>
        <p:origin x="1040" y="192"/>
      </p:cViewPr>
      <p:guideLst>
        <p:guide orient="horz" pos="3072"/>
        <p:guide pos="4096"/>
      </p:guideLst>
    </p:cSldViewPr>
  </p:slideViewPr>
  <p:outlineViewPr>
    <p:cViewPr>
      <p:scale>
        <a:sx n="30" d="100"/>
        <a:sy n="30" d="100"/>
      </p:scale>
      <p:origin x="0" y="-60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224713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654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409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904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97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3908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246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205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3015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734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467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483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912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735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299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909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205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330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099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41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257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4154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866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02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36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30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21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715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851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173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355600" y="2044700"/>
            <a:ext cx="12293600" cy="32385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355600" y="5270500"/>
            <a:ext cx="12293600" cy="1295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355600" y="3251200"/>
            <a:ext cx="12293600" cy="32385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20700" indent="-520700">
              <a:lnSpc>
                <a:spcPct val="120000"/>
              </a:lnSpc>
              <a:spcBef>
                <a:spcPts val="4600"/>
              </a:spcBef>
              <a:defRPr sz="4600"/>
            </a:lvl1pPr>
            <a:lvl2pPr marL="1041400" indent="-520700">
              <a:lnSpc>
                <a:spcPct val="120000"/>
              </a:lnSpc>
              <a:spcBef>
                <a:spcPts val="4600"/>
              </a:spcBef>
              <a:defRPr sz="4600"/>
            </a:lvl2pPr>
            <a:lvl3pPr marL="1562100" indent="-520700">
              <a:lnSpc>
                <a:spcPct val="120000"/>
              </a:lnSpc>
              <a:spcBef>
                <a:spcPts val="4600"/>
              </a:spcBef>
              <a:defRPr sz="4600"/>
            </a:lvl3pPr>
            <a:lvl4pPr marL="2082800" indent="-520700">
              <a:lnSpc>
                <a:spcPct val="120000"/>
              </a:lnSpc>
              <a:spcBef>
                <a:spcPts val="4600"/>
              </a:spcBef>
              <a:defRPr sz="4600"/>
            </a:lvl4pPr>
            <a:lvl5pPr marL="2603500" indent="-520700">
              <a:lnSpc>
                <a:spcPct val="120000"/>
              </a:lnSpc>
              <a:spcBef>
                <a:spcPts val="4600"/>
              </a:spcBef>
              <a:defRPr sz="4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fld id="{EBCB2665-D9DC-B24A-B96E-D3142C67A027}" type="datetime1">
              <a:rPr lang="en-US" smtClean="0"/>
              <a:pPr/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03689" y="9271000"/>
            <a:ext cx="384721" cy="379591"/>
          </a:xfrm>
        </p:spPr>
        <p:txBody>
          <a:bodyPr/>
          <a:lstStyle/>
          <a:p>
            <a:fld id="{7435D93E-2039-6144-AEFF-EE4C49613C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870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sldNum" sz="quarter" idx="2"/>
          </p:nvPr>
        </p:nvSpPr>
        <p:spPr>
          <a:xfrm>
            <a:off x="6324599" y="9271000"/>
            <a:ext cx="342901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355600" y="2730500"/>
            <a:ext cx="12293600" cy="629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  <p:sldLayoutId id="2147483660" r:id="rId5"/>
    <p:sldLayoutId id="2147484016" r:id="rId6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titleStyle>
    <p:bodyStyle>
      <a:lvl1pPr marL="4318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8636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12954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17272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21590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25908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30226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34544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38862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https://lh4.googleusercontent.com/MJWYiDh-8DUBItxFbnE2Lz81HSTrSei5SBoEYtCupYs8mjlz77kHa8e8rlvFl28ym1xLMYFF_HHT6Xsjg0s11r9ERrEYs39WRvQZq5r5yXtQh6-dWH0BbdTQQ2KsxHxpCe7SIpHI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https://www.stottlerhenke.com/wp-content/uploads/2016/06/special-team-assignment-display.pn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https://www.stottlerhenke.com/wp-content/uploads/2014/10/aurora-VT-smaller-test-suite-940x485.pn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ctrTitle"/>
          </p:nvPr>
        </p:nvSpPr>
        <p:spPr>
          <a:xfrm>
            <a:off x="355600" y="1119711"/>
            <a:ext cx="12293600" cy="416348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b="1" dirty="0"/>
              <a:t>Complex Project Scheduling Lessons Learned from NASA, Boeing, General Dynamics and Others </a:t>
            </a:r>
            <a:endParaRPr lang="en-US" dirty="0"/>
          </a:p>
        </p:txBody>
      </p:sp>
      <p:sp>
        <p:nvSpPr>
          <p:cNvPr id="120" name="Shape 120"/>
          <p:cNvSpPr>
            <a:spLocks noGrp="1"/>
          </p:cNvSpPr>
          <p:nvPr>
            <p:ph type="subTitle" sz="quarter" idx="1"/>
          </p:nvPr>
        </p:nvSpPr>
        <p:spPr>
          <a:xfrm>
            <a:off x="355600" y="5270499"/>
            <a:ext cx="12293600" cy="275131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IEEE Aerospace Conference </a:t>
            </a:r>
            <a:r>
              <a:rPr lang="en-US" dirty="0"/>
              <a:t>2019</a:t>
            </a:r>
          </a:p>
          <a:p>
            <a:r>
              <a:rPr lang="en-US" dirty="0"/>
              <a:t>Rob Richards, Ph.D.</a:t>
            </a:r>
          </a:p>
          <a:p>
            <a:r>
              <a:rPr lang="en-US" dirty="0"/>
              <a:t>Stottler Henke Associates, Inc.</a:t>
            </a:r>
            <a:endParaRPr dirty="0"/>
          </a:p>
        </p:txBody>
      </p:sp>
      <p:sp>
        <p:nvSpPr>
          <p:cNvPr id="121" name="Shape 121"/>
          <p:cNvSpPr>
            <a:spLocks noGrp="1"/>
          </p:cNvSpPr>
          <p:nvPr>
            <p:ph type="sldNum" sz="quarter" idx="2"/>
          </p:nvPr>
        </p:nvSpPr>
        <p:spPr>
          <a:xfrm>
            <a:off x="6381749" y="9271000"/>
            <a:ext cx="228601" cy="355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Concurrent CONSTRAINTS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748" y="2730500"/>
            <a:ext cx="6575228" cy="537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22471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j-lt"/>
              </a:rPr>
              <a:t>Non-concurrent CONSTRAINT</a:t>
            </a:r>
            <a:endParaRPr lang="en-US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948" y="2730500"/>
            <a:ext cx="8490772" cy="437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80931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NON-CONCURRENT constraints: red arrows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333" y="2730500"/>
            <a:ext cx="10213382" cy="630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4846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Outsource AUTOMATION</a:t>
            </a:r>
            <a:r>
              <a:rPr lang="en-US" dirty="0"/>
              <a:t> </a:t>
            </a:r>
            <a:endParaRPr dirty="0">
              <a:latin typeface="+mj-lt"/>
            </a:endParaRPr>
          </a:p>
        </p:txBody>
      </p:sp>
      <p:sp>
        <p:nvSpPr>
          <p:cNvPr id="125" name="Shape 125"/>
          <p:cNvSpPr>
            <a:spLocks noGrp="1"/>
          </p:cNvSpPr>
          <p:nvPr>
            <p:ph type="sldNum" sz="quarter" idx="2"/>
          </p:nvPr>
        </p:nvSpPr>
        <p:spPr>
          <a:xfrm>
            <a:off x="6381749" y="9271000"/>
            <a:ext cx="228601" cy="355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pic>
        <p:nvPicPr>
          <p:cNvPr id="7" name="picture">
            <a:extLst>
              <a:ext uri="{FF2B5EF4-FFF2-40B4-BE49-F238E27FC236}">
                <a16:creationId xmlns:a16="http://schemas.microsoft.com/office/drawing/2014/main" id="{6AC6CEED-A98C-CE4A-8239-761598F6FA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" y="3644692"/>
            <a:ext cx="12862560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52111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Remaining duration override</a:t>
            </a:r>
            <a:r>
              <a:rPr lang="en-US" dirty="0"/>
              <a:t> </a:t>
            </a:r>
            <a:endParaRPr dirty="0">
              <a:latin typeface="+mj-lt"/>
            </a:endParaRPr>
          </a:p>
        </p:txBody>
      </p:sp>
      <p:sp>
        <p:nvSpPr>
          <p:cNvPr id="125" name="Shape 125"/>
          <p:cNvSpPr>
            <a:spLocks noGrp="1"/>
          </p:cNvSpPr>
          <p:nvPr>
            <p:ph type="sldNum" sz="quarter" idx="2"/>
          </p:nvPr>
        </p:nvSpPr>
        <p:spPr>
          <a:xfrm>
            <a:off x="6381749" y="9271000"/>
            <a:ext cx="228601" cy="355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7807B79-0D86-7046-ADEF-3EEE1023F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601" y="2692400"/>
            <a:ext cx="4544206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 descr="https://lh4.googleusercontent.com/MJWYiDh-8DUBItxFbnE2Lz81HSTrSei5SBoEYtCupYs8mjlz77kHa8e8rlvFl28ym1xLMYFF_HHT6Xsjg0s11r9ERrEYs39WRvQZq5r5yXtQh6-dWH0BbdTQQ2KsxHxpCe7SIpHI">
            <a:extLst>
              <a:ext uri="{FF2B5EF4-FFF2-40B4-BE49-F238E27FC236}">
                <a16:creationId xmlns:a16="http://schemas.microsoft.com/office/drawing/2014/main" id="{127553FF-E0F4-8A47-BCE5-DFE2FF8C75BB}"/>
              </a:ext>
            </a:extLst>
          </p:cNvPr>
          <p:cNvPicPr>
            <a:picLocks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99" y="3351967"/>
            <a:ext cx="12649201" cy="459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80480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BA214-C939-3041-A68B-2FE03D0A6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Reveal and explain the schedule</a:t>
            </a:r>
          </a:p>
        </p:txBody>
      </p:sp>
      <p:pic>
        <p:nvPicPr>
          <p:cNvPr id="4" name="picture">
            <a:extLst>
              <a:ext uri="{FF2B5EF4-FFF2-40B4-BE49-F238E27FC236}">
                <a16:creationId xmlns:a16="http://schemas.microsoft.com/office/drawing/2014/main" id="{C25839AD-776D-024C-8D8A-E213DD9509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440" y="2692400"/>
            <a:ext cx="9519920" cy="654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107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project network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731" y="2730500"/>
            <a:ext cx="10807719" cy="62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4535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/>
              <a:t>Gantt chart color-coded </a:t>
            </a:r>
            <a:br>
              <a:rPr lang="en-US" sz="4800" b="1" dirty="0"/>
            </a:br>
            <a:r>
              <a:rPr lang="en-US" sz="4800" b="1" dirty="0"/>
              <a:t>PER USER desired criteria</a:t>
            </a:r>
            <a:br>
              <a:rPr lang="en-US" sz="4800" dirty="0"/>
            </a:b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799" y="2297263"/>
            <a:ext cx="10058400" cy="734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8474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Team assignment display</a:t>
            </a:r>
            <a:endParaRPr dirty="0">
              <a:latin typeface="+mj-lt"/>
            </a:endParaRPr>
          </a:p>
        </p:txBody>
      </p:sp>
      <p:sp>
        <p:nvSpPr>
          <p:cNvPr id="125" name="Shape 125"/>
          <p:cNvSpPr>
            <a:spLocks noGrp="1"/>
          </p:cNvSpPr>
          <p:nvPr>
            <p:ph type="sldNum" sz="quarter" idx="2"/>
          </p:nvPr>
        </p:nvSpPr>
        <p:spPr>
          <a:xfrm>
            <a:off x="6381749" y="9271000"/>
            <a:ext cx="228601" cy="355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5781A96-CA80-9740-9DA2-BDC6C25DB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600" y="2692399"/>
            <a:ext cx="5180512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6C60E5-AD78-E249-84C3-371A43E5E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599" y="2683235"/>
            <a:ext cx="38392389" cy="47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1" name="Picture 9" descr="special-team-assignment-display">
            <a:extLst>
              <a:ext uri="{FF2B5EF4-FFF2-40B4-BE49-F238E27FC236}">
                <a16:creationId xmlns:a16="http://schemas.microsoft.com/office/drawing/2014/main" id="{8DD8391F-4572-CF43-B4FE-8697072D3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99" y="2683235"/>
            <a:ext cx="12293600" cy="647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129914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/>
              <a:t>Network diagram showing single-element view option</a:t>
            </a:r>
            <a:br>
              <a:rPr lang="en-US" sz="6000" dirty="0"/>
            </a:b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183" y="2273944"/>
            <a:ext cx="9704852" cy="747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86608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650240" y="2518928"/>
            <a:ext cx="12137813" cy="6935893"/>
          </a:xfrm>
        </p:spPr>
        <p:txBody>
          <a:bodyPr>
            <a:noAutofit/>
          </a:bodyPr>
          <a:lstStyle/>
          <a:p>
            <a:pPr lvl="0"/>
            <a:r>
              <a:rPr lang="en-US" sz="3800" dirty="0"/>
              <a:t>Efficient scheduling</a:t>
            </a:r>
            <a:r>
              <a:rPr lang="en-US" sz="3800" baseline="0" dirty="0"/>
              <a:t> is incredibly difficult</a:t>
            </a:r>
          </a:p>
          <a:p>
            <a:pPr lvl="1"/>
            <a:r>
              <a:rPr lang="en-US" sz="4000" dirty="0"/>
              <a:t>Significant</a:t>
            </a:r>
            <a:r>
              <a:rPr lang="en-US" sz="4000" baseline="0" dirty="0"/>
              <a:t> productivity lost due to inferior scheduling</a:t>
            </a:r>
          </a:p>
          <a:p>
            <a:pPr lvl="0"/>
            <a:r>
              <a:rPr lang="en-US" sz="4000" dirty="0"/>
              <a:t>Learn from the human schedulers</a:t>
            </a:r>
          </a:p>
          <a:p>
            <a:pPr marL="431800" marR="0" lvl="0" indent="-431800" algn="l" defTabSz="584200" rtl="0" eaLnBrk="1" fontAlgn="auto" latinLnBrk="0" hangingPunct="1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/>
            </a:pPr>
            <a:r>
              <a:rPr lang="en-US" sz="3800" b="0" i="0" u="none" strike="noStrike" cap="none" spc="0" baseline="0" dirty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Model to level of detail required</a:t>
            </a:r>
            <a:endParaRPr lang="en-US" sz="3800" dirty="0">
              <a:effectLst/>
            </a:endParaRPr>
          </a:p>
          <a:p>
            <a:pPr lvl="0"/>
            <a:r>
              <a:rPr lang="en-US" sz="4000" dirty="0"/>
              <a:t>Reveal &amp; explain the schedule</a:t>
            </a:r>
          </a:p>
          <a:p>
            <a:pPr lvl="0"/>
            <a:r>
              <a:rPr lang="en-US" sz="4000" dirty="0"/>
              <a:t>Easy &amp;</a:t>
            </a:r>
            <a:r>
              <a:rPr lang="en-US" sz="4000" baseline="0" dirty="0"/>
              <a:t> fast to perform scenarios / what-ifs</a:t>
            </a:r>
            <a:endParaRPr lang="en-US" sz="4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0ABD7F-16A5-EE4A-A438-B4BAEA72F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fontAlgn="auto" latinLnBrk="0" hangingPunct="0"/>
            <a:r>
              <a:rPr lang="en-US" sz="7200" b="0" i="0" cap="all" spc="0" baseline="0" dirty="0">
                <a:ln>
                  <a:noFill/>
                </a:ln>
                <a:solidFill>
                  <a:srgbClr val="535353"/>
                </a:solidFill>
                <a:effectLst/>
                <a:latin typeface="Gill Sans Light" panose="020B0302020104020203" pitchFamily="34" charset="-79"/>
                <a:ea typeface="Gill Sans Light" panose="020B0302020104020203" pitchFamily="34" charset="-79"/>
                <a:cs typeface="Arial" panose="020B0604020202020204" pitchFamily="34" charset="0"/>
              </a:rPr>
              <a:t>LESSONS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73955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Split view showing Gantt chart same time slice as histogram, showing activities constituting resource need for one time instance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932" y="2909372"/>
            <a:ext cx="8644936" cy="666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490656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Vehicle testing schedule with build pitch</a:t>
            </a:r>
            <a:endParaRPr dirty="0">
              <a:latin typeface="+mj-lt"/>
            </a:endParaRPr>
          </a:p>
        </p:txBody>
      </p:sp>
      <p:sp>
        <p:nvSpPr>
          <p:cNvPr id="125" name="Shape 125"/>
          <p:cNvSpPr>
            <a:spLocks noGrp="1"/>
          </p:cNvSpPr>
          <p:nvPr>
            <p:ph type="sldNum" sz="quarter" idx="2"/>
          </p:nvPr>
        </p:nvSpPr>
        <p:spPr>
          <a:xfrm>
            <a:off x="6381749" y="9271000"/>
            <a:ext cx="228601" cy="355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5781A96-CA80-9740-9DA2-BDC6C25DB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600" y="2692399"/>
            <a:ext cx="5180512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7" name="Picture 8" descr="Example of a smaller test suite">
            <a:extLst>
              <a:ext uri="{FF2B5EF4-FFF2-40B4-BE49-F238E27FC236}">
                <a16:creationId xmlns:a16="http://schemas.microsoft.com/office/drawing/2014/main" id="{CCAECCC0-F8D1-E340-9E7C-42EC3917D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2692400"/>
            <a:ext cx="12293599" cy="632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050751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Pharma Manufacturing </a:t>
            </a:r>
            <a:br>
              <a:rPr lang="en-US" dirty="0"/>
            </a:br>
            <a:r>
              <a:rPr lang="en-US" dirty="0"/>
              <a:t>Machine Utilization Report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722" y="4832005"/>
            <a:ext cx="9661356" cy="492159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50240" y="2441475"/>
            <a:ext cx="11704320" cy="1977813"/>
          </a:xfrm>
        </p:spPr>
        <p:txBody>
          <a:bodyPr>
            <a:normAutofit fontScale="92500"/>
          </a:bodyPr>
          <a:lstStyle/>
          <a:p>
            <a:pPr rtl="0" fontAlgn="base"/>
            <a:r>
              <a:rPr lang="en-US" sz="3982" dirty="0">
                <a:solidFill>
                  <a:schemeClr val="tx1"/>
                </a:solidFill>
                <a:ea typeface="ＭＳ Ｐゴシック" pitchFamily="-112" charset="-128"/>
                <a:cs typeface="ＭＳ Ｐゴシック" pitchFamily="-112" charset="-128"/>
              </a:rPr>
              <a:t>Shows overall utilization of products by line</a:t>
            </a:r>
            <a:endParaRPr lang="en-US" sz="3982" dirty="0"/>
          </a:p>
          <a:p>
            <a:pPr rtl="0" fontAlgn="base"/>
            <a:r>
              <a:rPr lang="en-US" sz="3982" dirty="0">
                <a:solidFill>
                  <a:schemeClr val="tx1"/>
                </a:solidFill>
                <a:ea typeface="ＭＳ Ｐゴシック" pitchFamily="-112" charset="-128"/>
                <a:cs typeface="ＭＳ Ｐゴシック" pitchFamily="-112" charset="-128"/>
              </a:rPr>
              <a:t>Allows planners to see overall allocation and line balancing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044924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+mj-lt"/>
              </a:rPr>
              <a:t>Automatically generated explanation</a:t>
            </a:r>
            <a:endParaRPr lang="en-US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36" y="3109059"/>
            <a:ext cx="12525972" cy="2901997"/>
          </a:xfrm>
          <a:prstGeom prst="rect">
            <a:avLst/>
          </a:prstGeom>
        </p:spPr>
      </p:pic>
      <p:pic>
        <p:nvPicPr>
          <p:cNvPr id="5" name="picture">
            <a:extLst>
              <a:ext uri="{FF2B5EF4-FFF2-40B4-BE49-F238E27FC236}">
                <a16:creationId xmlns:a16="http://schemas.microsoft.com/office/drawing/2014/main" id="{7D76843A-9466-0848-BB96-4166F288B13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36" y="7176931"/>
            <a:ext cx="12525972" cy="204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512625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FA0B1-EA56-C446-9F32-305201D02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ctr" defTabSz="584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0" i="0" u="sng" strike="noStrike" cap="all" spc="0" baseline="0" dirty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Easy &amp; fast to perform scenarios / what-ifs</a:t>
            </a:r>
            <a:endParaRPr lang="en-US" sz="7200" u="sng" dirty="0">
              <a:effectLst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725B76-2D2B-F94E-B39B-E8406F2290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Wall clock minimization to run</a:t>
            </a:r>
            <a:r>
              <a:rPr lang="en-US" baseline="0" dirty="0"/>
              <a:t> a scenario critical so schedulers will actually run them</a:t>
            </a:r>
          </a:p>
          <a:p>
            <a:r>
              <a:rPr lang="en-US" baseline="0" dirty="0"/>
              <a:t>Provide ways to graphically compare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479083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What-If: Same Demand 3 vs 2 Lines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29337" y="9271000"/>
            <a:ext cx="333425" cy="379591"/>
          </a:xfrm>
        </p:spPr>
        <p:txBody>
          <a:bodyPr/>
          <a:lstStyle/>
          <a:p>
            <a:pPr>
              <a:defRPr/>
            </a:pPr>
            <a:fld id="{C67E481F-76AA-E243-B123-8E66E1FAA1F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8" name="Picture 7" descr="23_3Machin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84213"/>
            <a:ext cx="13004800" cy="3168842"/>
          </a:xfrm>
          <a:prstGeom prst="rect">
            <a:avLst/>
          </a:prstGeom>
        </p:spPr>
      </p:pic>
      <p:pic>
        <p:nvPicPr>
          <p:cNvPr id="9" name="Picture 8" descr="23_2Machine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85654"/>
            <a:ext cx="13004800" cy="277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5984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What-if: Demand Increase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29337" y="9271000"/>
            <a:ext cx="333425" cy="379591"/>
          </a:xfrm>
        </p:spPr>
        <p:txBody>
          <a:bodyPr/>
          <a:lstStyle/>
          <a:p>
            <a:pPr>
              <a:defRPr/>
            </a:pPr>
            <a:fld id="{C67E481F-76AA-E243-B123-8E66E1FAA1F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58732"/>
            <a:ext cx="13004800" cy="1984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92282"/>
            <a:ext cx="13004800" cy="2043611"/>
          </a:xfrm>
          <a:prstGeom prst="rect">
            <a:avLst/>
          </a:prstGeom>
        </p:spPr>
      </p:pic>
      <p:sp>
        <p:nvSpPr>
          <p:cNvPr id="12" name="Oval 4"/>
          <p:cNvSpPr/>
          <p:nvPr/>
        </p:nvSpPr>
        <p:spPr bwMode="auto">
          <a:xfrm>
            <a:off x="4985173" y="2600960"/>
            <a:ext cx="1517227" cy="130048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8" tIns="65024" rIns="130048" bIns="65024" numCol="1" rtlCol="0" anchor="t" anchorCtr="0" compatLnSpc="1">
            <a:prstTxWarp prst="textNoShape">
              <a:avLst/>
            </a:prstTxWarp>
          </a:bodyPr>
          <a:lstStyle/>
          <a:p>
            <a:pPr algn="l" defTabSz="1300460" eaLnBrk="0" fontAlgn="base">
              <a:spcBef>
                <a:spcPct val="0"/>
              </a:spcBef>
              <a:spcAft>
                <a:spcPct val="0"/>
              </a:spcAft>
            </a:pPr>
            <a:endParaRPr lang="en-US" sz="3982" dirty="0">
              <a:solidFill>
                <a:schemeClr val="tx1"/>
              </a:solidFill>
              <a:latin typeface="Times" pitchFamily="-112" charset="0"/>
            </a:endParaRPr>
          </a:p>
        </p:txBody>
      </p:sp>
      <p:sp>
        <p:nvSpPr>
          <p:cNvPr id="13" name="Oval 4"/>
          <p:cNvSpPr/>
          <p:nvPr/>
        </p:nvSpPr>
        <p:spPr bwMode="auto">
          <a:xfrm>
            <a:off x="4876800" y="5093547"/>
            <a:ext cx="1517227" cy="130048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8" tIns="65024" rIns="130048" bIns="65024" numCol="1" rtlCol="0" anchor="t" anchorCtr="0" compatLnSpc="1">
            <a:prstTxWarp prst="textNoShape">
              <a:avLst/>
            </a:prstTxWarp>
          </a:bodyPr>
          <a:lstStyle/>
          <a:p>
            <a:pPr algn="l" defTabSz="1300460" eaLnBrk="0" fontAlgn="base">
              <a:spcBef>
                <a:spcPct val="0"/>
              </a:spcBef>
              <a:spcAft>
                <a:spcPct val="0"/>
              </a:spcAft>
            </a:pPr>
            <a:endParaRPr lang="en-US" sz="3982" dirty="0">
              <a:solidFill>
                <a:schemeClr val="tx1"/>
              </a:solidFill>
              <a:latin typeface="Times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2571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What-if: WORK WEEKEND to </a:t>
            </a:r>
            <a:br>
              <a:rPr lang="en-US" dirty="0"/>
            </a:br>
            <a:r>
              <a:rPr lang="en-US" dirty="0"/>
              <a:t>GET BACK On Schedule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29337" y="9271000"/>
            <a:ext cx="333425" cy="379591"/>
          </a:xfrm>
        </p:spPr>
        <p:txBody>
          <a:bodyPr/>
          <a:lstStyle/>
          <a:p>
            <a:pPr>
              <a:defRPr/>
            </a:pPr>
            <a:fld id="{C67E481F-76AA-E243-B123-8E66E1FAA1F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0B2B79-F9B2-F943-BE91-E90217757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476" y="2692400"/>
            <a:ext cx="10161847" cy="643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9208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650240" y="2518928"/>
            <a:ext cx="12137813" cy="6935893"/>
          </a:xfrm>
        </p:spPr>
        <p:txBody>
          <a:bodyPr>
            <a:noAutofit/>
          </a:bodyPr>
          <a:lstStyle/>
          <a:p>
            <a:pPr lvl="0"/>
            <a:r>
              <a:rPr lang="en-US" sz="3800" dirty="0"/>
              <a:t>Efficient scheduling</a:t>
            </a:r>
            <a:r>
              <a:rPr lang="en-US" sz="3800" baseline="0" dirty="0"/>
              <a:t> is incredibly difficult</a:t>
            </a:r>
          </a:p>
          <a:p>
            <a:pPr lvl="1"/>
            <a:r>
              <a:rPr lang="en-US" sz="4000" dirty="0"/>
              <a:t>Significant</a:t>
            </a:r>
            <a:r>
              <a:rPr lang="en-US" sz="4000" baseline="0" dirty="0"/>
              <a:t> productivity lost due to inferior scheduling</a:t>
            </a:r>
          </a:p>
          <a:p>
            <a:pPr lvl="0"/>
            <a:r>
              <a:rPr lang="en-US" sz="4000" dirty="0"/>
              <a:t>Learn from the human schedulers</a:t>
            </a:r>
          </a:p>
          <a:p>
            <a:pPr marL="431800" marR="0" lvl="0" indent="-431800" algn="l" defTabSz="584200" rtl="0" eaLnBrk="1" fontAlgn="auto" latinLnBrk="0" hangingPunct="1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/>
            </a:pPr>
            <a:r>
              <a:rPr lang="en-US" sz="3800" b="0" i="0" u="none" strike="noStrike" cap="none" spc="0" baseline="0" dirty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Model to level of detail required</a:t>
            </a:r>
            <a:endParaRPr lang="en-US" sz="3800" dirty="0">
              <a:effectLst/>
            </a:endParaRPr>
          </a:p>
          <a:p>
            <a:pPr lvl="0"/>
            <a:r>
              <a:rPr lang="en-US" sz="4000" dirty="0"/>
              <a:t>Reveal &amp; explain the schedule</a:t>
            </a:r>
          </a:p>
          <a:p>
            <a:pPr lvl="0"/>
            <a:r>
              <a:rPr lang="en-US" sz="4000" dirty="0"/>
              <a:t>Easy &amp;</a:t>
            </a:r>
            <a:r>
              <a:rPr lang="en-US" sz="4000" baseline="0" dirty="0"/>
              <a:t> fast to perform scenarios / what-ifs</a:t>
            </a:r>
            <a:endParaRPr lang="en-US" sz="4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0ABD7F-16A5-EE4A-A438-B4BAEA72F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fontAlgn="auto" latinLnBrk="0" hangingPunct="0"/>
            <a:r>
              <a:rPr lang="en-US" sz="7200" b="0" i="0" cap="all" spc="0" baseline="0" dirty="0">
                <a:ln>
                  <a:noFill/>
                </a:ln>
                <a:solidFill>
                  <a:srgbClr val="535353"/>
                </a:solidFill>
                <a:effectLst/>
                <a:latin typeface="Gill Sans Light" panose="020B0302020104020203" pitchFamily="34" charset="-79"/>
                <a:ea typeface="Gill Sans Light" panose="020B0302020104020203" pitchFamily="34" charset="-79"/>
                <a:cs typeface="Arial" panose="020B0604020202020204" pitchFamily="34" charset="0"/>
              </a:rPr>
              <a:t>LESSONS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117263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en-US" dirty="0">
                <a:cs typeface="Arial" panose="020B0604020202020204" pitchFamily="34" charset="0"/>
                <a:sym typeface="Arial" panose="020B0604020202020204" pitchFamily="34" charset="0"/>
              </a:rPr>
              <a:t>Aurora</a:t>
            </a:r>
            <a:br>
              <a:rPr lang="en-US" altLang="en-US" dirty="0"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en-US" altLang="en-US" dirty="0">
                <a:cs typeface="Arial" panose="020B0604020202020204" pitchFamily="34" charset="0"/>
                <a:sym typeface="Arial" panose="020B0604020202020204" pitchFamily="34" charset="0"/>
              </a:rPr>
              <a:t>Available to all of NASA</a:t>
            </a:r>
            <a:br>
              <a:rPr lang="en-US" altLang="en-US" dirty="0">
                <a:cs typeface="Arial" panose="020B0604020202020204" pitchFamily="34" charset="0"/>
                <a:sym typeface="Arial" panose="020B0604020202020204" pitchFamily="34" charset="0"/>
              </a:rPr>
            </a:br>
            <a:br>
              <a:rPr lang="en-US" altLang="en-US" dirty="0"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en-US" altLang="en-US" sz="6600" dirty="0">
                <a:cs typeface="Arial" panose="020B0604020202020204" pitchFamily="34" charset="0"/>
                <a:sym typeface="Arial" panose="020B0604020202020204" pitchFamily="34" charset="0"/>
              </a:rPr>
              <a:t>BOEING ALSO has site license</a:t>
            </a:r>
            <a:endParaRPr sz="6600" dirty="0"/>
          </a:p>
        </p:txBody>
      </p:sp>
      <p:sp>
        <p:nvSpPr>
          <p:cNvPr id="162" name="Shape 1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438215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DEECD-771D-914B-B9E8-A79F4C253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Efficient Scheduling Difficult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E57C5-DC0E-DB4B-AB1A-1D56D22DF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1800" lvl="1">
              <a:spcBef>
                <a:spcPts val="2400"/>
              </a:spcBef>
            </a:pPr>
            <a:r>
              <a:rPr lang="en-US" sz="4000" dirty="0"/>
              <a:t>Model to level of detail required</a:t>
            </a:r>
          </a:p>
          <a:p>
            <a:pPr marL="431800" lvl="1">
              <a:spcBef>
                <a:spcPts val="2400"/>
              </a:spcBef>
            </a:pPr>
            <a:r>
              <a:rPr lang="en-US" sz="4000" dirty="0"/>
              <a:t>Capture human reasoning</a:t>
            </a:r>
          </a:p>
          <a:p>
            <a:pPr marL="431800" lvl="1">
              <a:spcBef>
                <a:spcPts val="2400"/>
              </a:spcBef>
            </a:pPr>
            <a:r>
              <a:rPr lang="en-US" sz="4000" dirty="0"/>
              <a:t>Different scheduling applications generally require different algorithms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94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Aurora’s  scheduling process breakdown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180" y="2730499"/>
            <a:ext cx="6881247" cy="637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3570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Scheduling results – refinery project</a:t>
            </a:r>
            <a:endParaRPr lang="en-US" dirty="0"/>
          </a:p>
        </p:txBody>
      </p:sp>
      <p:pic>
        <p:nvPicPr>
          <p:cNvPr id="5" name="picture">
            <a:extLst>
              <a:ext uri="{FF2B5EF4-FFF2-40B4-BE49-F238E27FC236}">
                <a16:creationId xmlns:a16="http://schemas.microsoft.com/office/drawing/2014/main" id="{EC6E68B0-6DA5-1342-8EF2-D5CE723119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FF2B5EF4-FFF2-40B4-BE49-F238E27FC236}">
                <a16:creationId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ma14="http://schemas.microsoft.com/office/mac/drawingml/2011/main" xmlns:a16="http://schemas.microsoft.com/office/drawing/2014/main" xmlns:lc="http://schemas.openxmlformats.org/drawingml/2006/lockedCanvas" id="{41B35888-17E6-024C-BD04-6361A2DA971D}"/>
              </a:ext>
            </a:extLst>
          </a:blip>
          <a:stretch>
            <a:fillRect/>
          </a:stretch>
        </p:blipFill>
        <p:spPr>
          <a:xfrm>
            <a:off x="1534160" y="2892378"/>
            <a:ext cx="9936480" cy="621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90791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_Resource Scheduling MS Project vs Aurora 300 task network (Gantt &amp; histogram, LIMITED MECHs) Wid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2589" y="2811662"/>
            <a:ext cx="12544397" cy="6280727"/>
          </a:xfrm>
          <a:prstGeom prst="rect">
            <a:avLst/>
          </a:prstGeom>
        </p:spPr>
      </p:pic>
      <p:sp>
        <p:nvSpPr>
          <p:cNvPr id="5" name="Shape 123"/>
          <p:cNvSpPr>
            <a:spLocks noGrp="1"/>
          </p:cNvSpPr>
          <p:nvPr>
            <p:ph type="title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>
                <a:latin typeface="+mj-lt"/>
                <a:cs typeface="Arial" panose="020B0604020202020204" pitchFamily="34" charset="0"/>
                <a:sym typeface="Arial" panose="020B0604020202020204" pitchFamily="34" charset="0"/>
              </a:rPr>
              <a:t>MS Project results VS. Aurora-ksc results</a:t>
            </a:r>
          </a:p>
        </p:txBody>
      </p:sp>
    </p:spTree>
    <p:extLst>
      <p:ext uri="{BB962C8B-B14F-4D97-AF65-F5344CB8AC3E}">
        <p14:creationId xmlns:p14="http://schemas.microsoft.com/office/powerpoint/2010/main" val="2262458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DEECD-771D-914B-B9E8-A79F4C253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Learn from HUMAN SCHEDULERS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E57C5-DC0E-DB4B-AB1A-1D56D22DF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1800" marR="0" lvl="1" indent="-431800" algn="l" defTabSz="5842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/>
            </a:pPr>
            <a:r>
              <a:rPr lang="en-US" sz="4000" dirty="0"/>
              <a:t>When decisions / tradeoffs need to be made, use the expertise of expert schedulers</a:t>
            </a:r>
          </a:p>
          <a:p>
            <a:pPr marL="863600" marR="0" lvl="2" indent="-431800" algn="l" defTabSz="5842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/>
            </a:pPr>
            <a:r>
              <a:rPr lang="en-US" sz="4000" dirty="0"/>
              <a:t>So that the scheduling system reacts as a human expert wants it to </a:t>
            </a:r>
          </a:p>
          <a:p>
            <a:pPr marL="863600" marR="0" lvl="2" indent="-431800" algn="l" defTabSz="5842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/>
            </a:pPr>
            <a:r>
              <a:rPr lang="en-US" sz="4000" dirty="0"/>
              <a:t>E.g., </a:t>
            </a:r>
            <a:r>
              <a:rPr lang="en-US" sz="3800" b="0" i="0" u="none" strike="noStrike" cap="none" spc="0" baseline="0" dirty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when to work overtime, when to outsource</a:t>
            </a:r>
          </a:p>
          <a:p>
            <a:pPr marL="431800" marR="0" lvl="1" indent="-431800" algn="l" defTabSz="5842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/>
            </a:pPr>
            <a:r>
              <a:rPr lang="en-US" sz="3800" dirty="0">
                <a:effectLst/>
              </a:rPr>
              <a:t>Different scheduling applications generally require different algorithms</a:t>
            </a:r>
          </a:p>
          <a:p>
            <a:pPr marL="863600" marR="0" lvl="2" indent="-431800" algn="l" defTabSz="5842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82000"/>
              <a:buFontTx/>
              <a:buChar char="•"/>
              <a:tabLst/>
              <a:defRPr/>
            </a:pPr>
            <a:r>
              <a:rPr lang="en-US" sz="3800" dirty="0">
                <a:effectLst/>
              </a:rPr>
              <a:t>Human experts help drive the best decision</a:t>
            </a:r>
            <a:r>
              <a:rPr lang="en-US" sz="3800" baseline="0" dirty="0">
                <a:effectLst/>
              </a:rPr>
              <a:t> per algorithms</a:t>
            </a:r>
          </a:p>
        </p:txBody>
      </p:sp>
    </p:spTree>
    <p:extLst>
      <p:ext uri="{BB962C8B-B14F-4D97-AF65-F5344CB8AC3E}">
        <p14:creationId xmlns:p14="http://schemas.microsoft.com/office/powerpoint/2010/main" val="4034223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en-US" dirty="0">
                <a:latin typeface="+mj-lt"/>
                <a:cs typeface="Arial" panose="020B0604020202020204" pitchFamily="34" charset="0"/>
                <a:sym typeface="Arial" panose="020B0604020202020204" pitchFamily="34" charset="0"/>
              </a:rPr>
              <a:t>USER SETTINGS</a:t>
            </a:r>
            <a:endParaRPr dirty="0">
              <a:latin typeface="+mj-lt"/>
            </a:endParaRPr>
          </a:p>
        </p:txBody>
      </p:sp>
      <p:sp>
        <p:nvSpPr>
          <p:cNvPr id="125" name="Shape 125"/>
          <p:cNvSpPr>
            <a:spLocks noGrp="1"/>
          </p:cNvSpPr>
          <p:nvPr>
            <p:ph type="sldNum" sz="quarter" idx="2"/>
          </p:nvPr>
        </p:nvSpPr>
        <p:spPr>
          <a:xfrm>
            <a:off x="6381749" y="9271000"/>
            <a:ext cx="228601" cy="355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865" y="2189787"/>
            <a:ext cx="8852970" cy="756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2208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571" y="325120"/>
            <a:ext cx="4276231" cy="9428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355600" y="2563707"/>
            <a:ext cx="12215707" cy="7261013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487672" indent="-487672" algn="l" rtl="0" eaLnBrk="0" fontAlgn="base" hangingPunct="0">
              <a:spcBef>
                <a:spcPts val="996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982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1002438" indent="-406394" algn="l" rtl="0" eaLnBrk="0" fontAlgn="base" hangingPunct="0">
              <a:spcBef>
                <a:spcPts val="996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Times" panose="02020603050405020304" pitchFamily="18" charset="0"/>
              <a:buChar char="–"/>
              <a:defRPr sz="3982">
                <a:solidFill>
                  <a:srgbClr val="33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571389" indent="-325115" algn="l" rtl="0" eaLnBrk="0" fontAlgn="base" hangingPunct="0">
              <a:spcBef>
                <a:spcPts val="711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anose="02020603050405020304" pitchFamily="18" charset="0"/>
              <a:buChar char="•"/>
              <a:defRPr sz="2844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2221619" indent="-325115" algn="l" rtl="0" eaLnBrk="0" fontAlgn="base" hangingPunct="0">
              <a:spcBef>
                <a:spcPts val="711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Times" panose="02020603050405020304" pitchFamily="18" charset="0"/>
              <a:buChar char="–"/>
              <a:defRPr sz="2844">
                <a:solidFill>
                  <a:srgbClr val="33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871848" indent="-325115" algn="l" rtl="0" eaLnBrk="0" fontAlgn="base" hangingPunct="0">
              <a:spcBef>
                <a:spcPts val="569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Arial" panose="020B0604020202020204" pitchFamily="34" charset="0"/>
              <a:buChar char="-"/>
              <a:defRPr sz="2276">
                <a:solidFill>
                  <a:srgbClr val="333399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3522078" indent="-325115" algn="l" rtl="0" fontAlgn="base">
              <a:spcBef>
                <a:spcPts val="569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Arial" charset="0"/>
              <a:buChar char="-"/>
              <a:defRPr sz="2276">
                <a:solidFill>
                  <a:srgbClr val="333399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4172308" indent="-325115" algn="l" rtl="0" fontAlgn="base">
              <a:spcBef>
                <a:spcPts val="569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Arial" charset="0"/>
              <a:buChar char="-"/>
              <a:defRPr sz="2276">
                <a:solidFill>
                  <a:srgbClr val="333399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4822538" indent="-325115" algn="l" rtl="0" fontAlgn="base">
              <a:spcBef>
                <a:spcPts val="569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Arial" charset="0"/>
              <a:buChar char="-"/>
              <a:defRPr sz="2276">
                <a:solidFill>
                  <a:srgbClr val="333399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5472768" indent="-325115" algn="l" rtl="0" fontAlgn="base">
              <a:spcBef>
                <a:spcPts val="569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Arial" charset="0"/>
              <a:buChar char="-"/>
              <a:defRPr sz="2276">
                <a:solidFill>
                  <a:srgbClr val="333399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marL="487672" marR="0" lvl="0" indent="-487672" algn="l" defTabSz="914400" rtl="0" eaLnBrk="0" fontAlgn="base" latinLnBrk="0" hangingPunct="0">
              <a:lnSpc>
                <a:spcPct val="100000"/>
              </a:lnSpc>
              <a:spcBef>
                <a:spcPts val="996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982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  <a:sym typeface="Arial" panose="020B0604020202020204" pitchFamily="34" charset="0"/>
              </a:rPr>
              <a:t>Technical constraints (E.g., F-S, F-F, S-F, lags)</a:t>
            </a:r>
          </a:p>
          <a:p>
            <a:pPr marL="487672" marR="0" lvl="0" indent="-487672" algn="l" defTabSz="914400" rtl="0" eaLnBrk="0" fontAlgn="base" latinLnBrk="0" hangingPunct="0">
              <a:lnSpc>
                <a:spcPct val="100000"/>
              </a:lnSpc>
              <a:spcBef>
                <a:spcPts val="996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982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  <a:sym typeface="Arial" panose="020B0604020202020204" pitchFamily="34" charset="0"/>
              </a:rPr>
              <a:t>Resources</a:t>
            </a:r>
          </a:p>
          <a:p>
            <a:pPr marL="1002438" marR="0" lvl="1" indent="-406394" algn="l" defTabSz="914400" rtl="0" eaLnBrk="0" fontAlgn="base" latinLnBrk="0" hangingPunct="0">
              <a:lnSpc>
                <a:spcPct val="100000"/>
              </a:lnSpc>
              <a:spcBef>
                <a:spcPts val="996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Times" panose="02020603050405020304" pitchFamily="18" charset="0"/>
              <a:buChar char="–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anose="020B0604020202020204" pitchFamily="34" charset="0"/>
                <a:sym typeface="Arial" panose="020B0604020202020204" pitchFamily="34" charset="0"/>
              </a:rPr>
              <a:t>Labor:</a:t>
            </a:r>
            <a:r>
              <a:rPr kumimoji="0" lang="en-US" altLang="en-US" sz="2800" b="0" i="0" u="none" strike="noStrike" kern="0" cap="none" spc="0" normalizeH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anose="020B0604020202020204" pitchFamily="34" charset="0"/>
                <a:sym typeface="Arial" panose="020B0604020202020204" pitchFamily="34" charset="0"/>
              </a:rPr>
              <a:t> Occupation, skills, certifications</a:t>
            </a: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002438" marR="0" lvl="1" indent="-406394" algn="l" defTabSz="914400" rtl="0" eaLnBrk="0" fontAlgn="base" latinLnBrk="0" hangingPunct="0">
              <a:lnSpc>
                <a:spcPct val="100000"/>
              </a:lnSpc>
              <a:spcBef>
                <a:spcPts val="996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Times" panose="02020603050405020304" pitchFamily="18" charset="0"/>
              <a:buChar char="–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anose="020B0604020202020204" pitchFamily="34" charset="0"/>
                <a:sym typeface="Arial" panose="020B0604020202020204" pitchFamily="34" charset="0"/>
              </a:rPr>
              <a:t>Equipment, Tools (e.g., cranes)</a:t>
            </a:r>
          </a:p>
          <a:p>
            <a:pPr marL="487672" marR="0" lvl="0" indent="-487672" algn="l" defTabSz="914400" rtl="0" eaLnBrk="0" fontAlgn="base" latinLnBrk="0" hangingPunct="0">
              <a:lnSpc>
                <a:spcPct val="100000"/>
              </a:lnSpc>
              <a:spcBef>
                <a:spcPts val="996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982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  <a:sym typeface="Arial" panose="020B0604020202020204" pitchFamily="34" charset="0"/>
              </a:rPr>
              <a:t>Usage constraints – e.g., tool can only be used for so many hours continuously &amp;/or during a day.</a:t>
            </a:r>
          </a:p>
          <a:p>
            <a:pPr marL="487672" marR="0" lvl="0" indent="-487672" algn="l" defTabSz="914400" rtl="0" eaLnBrk="0" fontAlgn="base" latinLnBrk="0" hangingPunct="0">
              <a:lnSpc>
                <a:spcPct val="100000"/>
              </a:lnSpc>
              <a:spcBef>
                <a:spcPts val="996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982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  <a:sym typeface="Arial" panose="020B0604020202020204" pitchFamily="34" charset="0"/>
              </a:rPr>
              <a:t>Spatial / physical space – e.g.,</a:t>
            </a:r>
          </a:p>
          <a:p>
            <a:pPr marL="1002438" marR="0" lvl="1" indent="-406394" algn="l" defTabSz="914400" rtl="0" eaLnBrk="0" fontAlgn="base" latinLnBrk="0" hangingPunct="0">
              <a:lnSpc>
                <a:spcPct val="100000"/>
              </a:lnSpc>
              <a:spcBef>
                <a:spcPts val="996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Times" panose="02020603050405020304" pitchFamily="18" charset="0"/>
              <a:buChar char="–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anose="020B0604020202020204" pitchFamily="34" charset="0"/>
                <a:sym typeface="Arial" panose="020B0604020202020204" pitchFamily="34" charset="0"/>
              </a:rPr>
              <a:t>job requires a certain location or type of space </a:t>
            </a:r>
          </a:p>
          <a:p>
            <a:pPr marL="1002438" marR="0" lvl="1" indent="-406394" algn="l" defTabSz="914400" rtl="0" eaLnBrk="0" fontAlgn="base" latinLnBrk="0" hangingPunct="0">
              <a:lnSpc>
                <a:spcPct val="100000"/>
              </a:lnSpc>
              <a:spcBef>
                <a:spcPts val="996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Times" panose="02020603050405020304" pitchFamily="18" charset="0"/>
              <a:buChar char="–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anose="020B0604020202020204" pitchFamily="34" charset="0"/>
                <a:sym typeface="Arial" panose="020B0604020202020204" pitchFamily="34" charset="0"/>
              </a:rPr>
              <a:t>two elements should (or should not) be next to each other</a:t>
            </a:r>
          </a:p>
          <a:p>
            <a:pPr lvl="0" defTabSz="914400">
              <a:defRPr/>
            </a:pPr>
            <a:r>
              <a:rPr kumimoji="0" lang="en-US" altLang="en-US" sz="3982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  <a:sym typeface="Arial" panose="020B0604020202020204" pitchFamily="34" charset="0"/>
              </a:rPr>
              <a:t>Equipment</a:t>
            </a:r>
            <a:r>
              <a:rPr kumimoji="0" lang="en-US" altLang="en-US" sz="3982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  <a:sym typeface="Arial" panose="020B0604020202020204" pitchFamily="34" charset="0"/>
              </a:rPr>
              <a:t> substitutions</a:t>
            </a:r>
            <a:r>
              <a:rPr kumimoji="0" lang="en-US" altLang="en-US" sz="3982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  <a:sym typeface="Arial" panose="020B0604020202020204" pitchFamily="34" charset="0"/>
              </a:rPr>
              <a:t> – </a:t>
            </a:r>
            <a:r>
              <a:rPr lang="en-US" sz="4000" dirty="0">
                <a:solidFill>
                  <a:srgbClr val="535353"/>
                </a:solidFill>
                <a:sym typeface="Gill Sans Light"/>
              </a:rPr>
              <a:t>equipment down, know &amp; use substitutes</a:t>
            </a:r>
            <a:endParaRPr kumimoji="0" lang="en-US" altLang="en-US" sz="3982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Shape 1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FFFF">
              <a:alpha val="50000"/>
            </a:srgbClr>
          </a:solidFill>
        </p:spPr>
        <p:txBody>
          <a:bodyPr/>
          <a:lstStyle/>
          <a:p>
            <a:r>
              <a:rPr lang="en-US" altLang="en-US" u="sng" dirty="0">
                <a:latin typeface="+mj-lt"/>
                <a:cs typeface="Arial" panose="020B0604020202020204" pitchFamily="34" charset="0"/>
                <a:sym typeface="Arial" panose="020B0604020202020204" pitchFamily="34" charset="0"/>
              </a:rPr>
              <a:t>MODEL TO level of detail required</a:t>
            </a:r>
            <a:endParaRPr u="sn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6074641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2982</TotalTime>
  <Words>438</Words>
  <Application>Microsoft Macintosh PowerPoint</Application>
  <PresentationFormat>Custom</PresentationFormat>
  <Paragraphs>75</Paragraphs>
  <Slides>29</Slides>
  <Notes>29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Gill Sans Light</vt:lpstr>
      <vt:lpstr>Helvetica Neue</vt:lpstr>
      <vt:lpstr>Times</vt:lpstr>
      <vt:lpstr>Showroom</vt:lpstr>
      <vt:lpstr>Complex Project Scheduling Lessons Learned from NASA, Boeing, General Dynamics and Others </vt:lpstr>
      <vt:lpstr>LESSONS</vt:lpstr>
      <vt:lpstr>Efficient Scheduling Difficult</vt:lpstr>
      <vt:lpstr>Aurora’s  scheduling process breakdown</vt:lpstr>
      <vt:lpstr>Scheduling results – refinery project</vt:lpstr>
      <vt:lpstr>MS Project results VS. Aurora-ksc results</vt:lpstr>
      <vt:lpstr>Learn from HUMAN SCHEDULERS</vt:lpstr>
      <vt:lpstr>USER SETTINGS</vt:lpstr>
      <vt:lpstr>MODEL TO level of detail required</vt:lpstr>
      <vt:lpstr>Concurrent CONSTRAINTS</vt:lpstr>
      <vt:lpstr>Non-concurrent CONSTRAINT</vt:lpstr>
      <vt:lpstr>NON-CONCURRENT constraints: red arrows</vt:lpstr>
      <vt:lpstr>Outsource AUTOMATION </vt:lpstr>
      <vt:lpstr>Remaining duration override </vt:lpstr>
      <vt:lpstr>Reveal and explain the schedule</vt:lpstr>
      <vt:lpstr>project network</vt:lpstr>
      <vt:lpstr>Gantt chart color-coded  PER USER desired criteria </vt:lpstr>
      <vt:lpstr>Team assignment display</vt:lpstr>
      <vt:lpstr>Network diagram showing single-element view option </vt:lpstr>
      <vt:lpstr>Split view showing Gantt chart same time slice as histogram, showing activities constituting resource need for one time instance</vt:lpstr>
      <vt:lpstr>Vehicle testing schedule with build pitch</vt:lpstr>
      <vt:lpstr>Pharma Manufacturing  Machine Utilization Report</vt:lpstr>
      <vt:lpstr>Automatically generated explanation</vt:lpstr>
      <vt:lpstr>Easy &amp; fast to perform scenarios / what-ifs</vt:lpstr>
      <vt:lpstr>What-If: Same Demand 3 vs 2 Lines</vt:lpstr>
      <vt:lpstr>What-if: Demand Increase</vt:lpstr>
      <vt:lpstr>What-if: WORK WEEKEND to  GET BACK On Schedule</vt:lpstr>
      <vt:lpstr>LESSONS</vt:lpstr>
      <vt:lpstr>Aurora Available to all of NASA  BOEING ALSO has site license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Intelligent scheduling at NASA Aurora-KSC</dc:title>
  <cp:lastModifiedBy>Rob Richards</cp:lastModifiedBy>
  <cp:revision>134</cp:revision>
  <dcterms:modified xsi:type="dcterms:W3CDTF">2019-03-06T04:26:21Z</dcterms:modified>
</cp:coreProperties>
</file>